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8" r:id="rId2"/>
    <p:sldId id="259" r:id="rId3"/>
    <p:sldId id="260" r:id="rId4"/>
    <p:sldId id="261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B373D-6C5A-4BF1-85F1-C04349E660A7}" v="2404" dt="2023-11-14T19:26:47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7" autoAdjust="0"/>
  </p:normalViewPr>
  <p:slideViewPr>
    <p:cSldViewPr snapToGrid="0">
      <p:cViewPr varScale="1">
        <p:scale>
          <a:sx n="78" d="100"/>
          <a:sy n="78" d="100"/>
        </p:scale>
        <p:origin x="6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A0EE0-FC35-4F8A-A3F9-13C4DB2873E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645E5-E04D-4B72-92C3-F21BE4DFA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1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F6E55A-2715-4E40-B8D1-D5D9D19596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56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usa.kaspersky.com/resource-center/threats/lockbit-ransomware" TargetMode="External"/><Relationship Id="rId3" Type="http://schemas.openxmlformats.org/officeDocument/2006/relationships/hyperlink" Target="https://mashable.com/article/maine-moveit-ransomware-attack#:~:text=In%20a%20new%20notice%20posted,group%20is%20behind%20the%20attack" TargetMode="External"/><Relationship Id="rId7" Type="http://schemas.openxmlformats.org/officeDocument/2006/relationships/hyperlink" Target="https://www.bleepingcomputer.com/news/security/worlds-largest-commercial-bank-icbc-confirms-ransomware-attack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sa.gov/news-events/cybersecurity-advisories/aa23-165a" TargetMode="External"/><Relationship Id="rId5" Type="http://schemas.openxmlformats.org/officeDocument/2006/relationships/hyperlink" Target="https://thehackernews.com/2023/11/new-ransomware-group-emerges-with-hives.html" TargetMode="External"/><Relationship Id="rId10" Type="http://schemas.openxmlformats.org/officeDocument/2006/relationships/hyperlink" Target="https://denvergazette.com/news/jeffco-hacker-ransom/article_a2e3f094-802e-11ee-b96e-370956f36b22.html#:~:text=The%20hacker%20group%20SingularityMD%20threatened,The%20Denver%20Gazette%20has%20learned" TargetMode="External"/><Relationship Id="rId4" Type="http://schemas.openxmlformats.org/officeDocument/2006/relationships/hyperlink" Target="https://nypost.com/2023/11/13/business/icbc-chinas-biggest-bank-paid-ransom-lockbit-hackers/" TargetMode="External"/><Relationship Id="rId9" Type="http://schemas.openxmlformats.org/officeDocument/2006/relationships/hyperlink" Target="https://us.norton.com/blog/privacy/password-statist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newspaper with a newspaper on a table&#10;&#10;Description automatically generated">
            <a:extLst>
              <a:ext uri="{FF2B5EF4-FFF2-40B4-BE49-F238E27FC236}">
                <a16:creationId xmlns:a16="http://schemas.microsoft.com/office/drawing/2014/main" id="{D60DF054-C277-3D44-C0EB-AADAD7E57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" r="19893" b="46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F765C4A-3DB0-826B-3BAD-5E75105B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" y="225892"/>
            <a:ext cx="435953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Calibri"/>
                <a:cs typeface="Calibri"/>
              </a:rPr>
              <a:t>Cyber Minutes Weekly </a:t>
            </a:r>
          </a:p>
        </p:txBody>
      </p:sp>
      <p:sp>
        <p:nvSpPr>
          <p:cNvPr id="139" name="Rectangle 138" hidden="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BE3386-42E0-686E-C19F-E682567C5CD9}"/>
              </a:ext>
            </a:extLst>
          </p:cNvPr>
          <p:cNvSpPr txBox="1"/>
          <p:nvPr/>
        </p:nvSpPr>
        <p:spPr>
          <a:xfrm>
            <a:off x="-829" y="3536909"/>
            <a:ext cx="3045757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/>
                <a:ea typeface="+mn-ea"/>
                <a:cs typeface="Calibri"/>
              </a:rPr>
              <a:t>     “</a:t>
            </a:r>
            <a:r>
              <a:rPr lang="en-US" i="1" dirty="0">
                <a:solidFill>
                  <a:prstClr val="white"/>
                </a:solidFill>
                <a:latin typeface="Comic Sans MS"/>
                <a:cs typeface="Calibri"/>
              </a:rPr>
              <a:t>Held for Ransom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calibri light"/>
                <a:cs typeface="Calibri"/>
              </a:rPr>
              <a:t>"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/>
                <a:ea typeface="+mn-ea"/>
                <a:cs typeface="Calibri"/>
              </a:rPr>
              <a:t>11-15-2023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/>
                <a:ea typeface="+mn-ea"/>
                <a:cs typeface="Calibri"/>
              </a:rPr>
              <a:t>| Jonathan Montoya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29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A red and white logo&#10;&#10;Description automatically generated">
            <a:extLst>
              <a:ext uri="{FF2B5EF4-FFF2-40B4-BE49-F238E27FC236}">
                <a16:creationId xmlns:a16="http://schemas.microsoft.com/office/drawing/2014/main" id="{AA3EA3A4-EFFE-4F4D-4FF7-D0BFF0DD0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t="9091" r="26644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057377-6847-D7BB-AE2B-06076014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327912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n-lt"/>
              </a:rPr>
              <a:t>LockBit</a:t>
            </a:r>
          </a:p>
        </p:txBody>
      </p:sp>
      <p:sp>
        <p:nvSpPr>
          <p:cNvPr id="40" name="Rectangle 39" hidden="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05892-223B-B132-BA0C-03C16A05FB2C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Operation functions as a Ransomware-as-a-Service (RaaS)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Charges a subscription fee, upfront payments, or a portion of the profit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Most active in 2022 and 2023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Over 1,700 attacks since 2020 in the U.S.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Active since late 2019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026" name="Picture 2" descr="Padlock - Free halloween icons">
            <a:extLst>
              <a:ext uri="{FF2B5EF4-FFF2-40B4-BE49-F238E27FC236}">
                <a16:creationId xmlns:a16="http://schemas.microsoft.com/office/drawing/2014/main" id="{6AC3DB64-3FEE-0397-DE84-222217A6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07" y="1659880"/>
            <a:ext cx="616973" cy="6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6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5E9DE-BEED-0AB0-1E40-6679A229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07585"/>
            <a:ext cx="4843462" cy="818559"/>
          </a:xfrm>
        </p:spPr>
        <p:txBody>
          <a:bodyPr vert="horz" wrap="square" lIns="91440" tIns="45720" rIns="91440" bIns="45720" rtlCol="0" anchor="b">
            <a:normAutofit fontScale="90000"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Ran</a:t>
            </a: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latin typeface="Bodoni MT" panose="02070603080606020203" pitchFamily="18" charset="0"/>
              </a:rPr>
              <a:t>$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omware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5954186-760B-6F71-5416-80EEB7752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7" b="32970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685EEB-2593-ADD9-9B5A-279FDC569DBB}"/>
              </a:ext>
            </a:extLst>
          </p:cNvPr>
          <p:cNvSpPr txBox="1"/>
          <p:nvPr/>
        </p:nvSpPr>
        <p:spPr>
          <a:xfrm>
            <a:off x="172278" y="4611757"/>
            <a:ext cx="83687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"Dark Corporations" like </a:t>
            </a:r>
            <a:r>
              <a:rPr lang="en-US" sz="2000" dirty="0" err="1">
                <a:solidFill>
                  <a:schemeClr val="bg1"/>
                </a:solidFill>
                <a:ea typeface="Calibri"/>
                <a:cs typeface="Calibri"/>
              </a:rPr>
              <a:t>DarkSide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, Clop, Dark Angels Team, and many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Major companies hit including MGM, Boeing, Johnson Controls, Sony, etc.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LockBit has collected over 100M in U.S. ransom payments since 2020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Targets Windows, Linux and now MacOS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LockBit 3.0 builder leaked in late 2022</a:t>
            </a:r>
          </a:p>
        </p:txBody>
      </p:sp>
    </p:spTree>
    <p:extLst>
      <p:ext uri="{BB962C8B-B14F-4D97-AF65-F5344CB8AC3E}">
        <p14:creationId xmlns:p14="http://schemas.microsoft.com/office/powerpoint/2010/main" val="279403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 hidden="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445FB2-C605-4510-547C-336060705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3" b="-2"/>
          <a:stretch/>
        </p:blipFill>
        <p:spPr>
          <a:xfrm>
            <a:off x="1974931" y="650498"/>
            <a:ext cx="8242137" cy="555700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 useBgFill="1">
        <p:nvSpPr>
          <p:cNvPr id="65" name="Rectangle 64" hidden="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45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6" name="Freeform: Shape 19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D6CCE-C2A9-63EC-755A-FBD2519E4F6D}"/>
              </a:ext>
            </a:extLst>
          </p:cNvPr>
          <p:cNvSpPr txBox="1"/>
          <p:nvPr/>
        </p:nvSpPr>
        <p:spPr>
          <a:xfrm>
            <a:off x="377952" y="131876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  <a:ea typeface="+mj-ea"/>
                <a:cs typeface="+mj-cs"/>
              </a:rPr>
              <a:t>How do we protect ourselves?</a:t>
            </a:r>
          </a:p>
        </p:txBody>
      </p:sp>
      <p:sp>
        <p:nvSpPr>
          <p:cNvPr id="198" name="Rectangle 197" hidden="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9" name="Content Placeholder 7">
            <a:extLst>
              <a:ext uri="{FF2B5EF4-FFF2-40B4-BE49-F238E27FC236}">
                <a16:creationId xmlns:a16="http://schemas.microsoft.com/office/drawing/2014/main" id="{BD45F57A-426F-46BA-B8F2-B61AC2B52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260002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Strong Passwords</a:t>
            </a: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Multi-factor authentication</a:t>
            </a: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Never blindly click a link </a:t>
            </a: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Use trusted anti-virus</a:t>
            </a: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Keep all systems updated</a:t>
            </a: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Regularly back up and store off-site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9F60C-8FE4-0159-D00B-B2BBB759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r="-1" b="18147"/>
          <a:stretch/>
        </p:blipFill>
        <p:spPr>
          <a:xfrm>
            <a:off x="4826766" y="1466729"/>
            <a:ext cx="6921940" cy="25026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losed lock">
                <a:extLst>
                  <a:ext uri="{FF2B5EF4-FFF2-40B4-BE49-F238E27FC236}">
                    <a16:creationId xmlns:a16="http://schemas.microsoft.com/office/drawing/2014/main" id="{1DCDDC49-72B6-F6A3-4886-6030FCDBE7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0064386"/>
                  </p:ext>
                </p:extLst>
              </p:nvPr>
            </p:nvGraphicFramePr>
            <p:xfrm>
              <a:off x="2620425" y="1978835"/>
              <a:ext cx="159406" cy="2674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9406" cy="267406"/>
                    </a:xfrm>
                    <a:prstGeom prst="rect">
                      <a:avLst/>
                    </a:prstGeom>
                  </am3d:spPr>
                  <am3d:camera>
                    <am3d:pos x="0" y="0" z="56011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2538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19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losed lock">
                <a:extLst>
                  <a:ext uri="{FF2B5EF4-FFF2-40B4-BE49-F238E27FC236}">
                    <a16:creationId xmlns:a16="http://schemas.microsoft.com/office/drawing/2014/main" id="{1DCDDC49-72B6-F6A3-4886-6030FCDBE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425" y="1978835"/>
                <a:ext cx="159406" cy="2674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18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hild sitting on a round puzzle piece&#10;&#10;Description automatically generated">
            <a:extLst>
              <a:ext uri="{FF2B5EF4-FFF2-40B4-BE49-F238E27FC236}">
                <a16:creationId xmlns:a16="http://schemas.microsoft.com/office/drawing/2014/main" id="{9754C693-72BD-B2FC-7D51-E0A78E4B0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68" b="-2"/>
          <a:stretch/>
        </p:blipFill>
        <p:spPr>
          <a:xfrm>
            <a:off x="-1805" y="771918"/>
            <a:ext cx="12193805" cy="6263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880C65-3B69-AB5C-1E12-BD0414E12EFC}"/>
              </a:ext>
            </a:extLst>
          </p:cNvPr>
          <p:cNvSpPr/>
          <p:nvPr/>
        </p:nvSpPr>
        <p:spPr>
          <a:xfrm>
            <a:off x="8374264" y="2036281"/>
            <a:ext cx="3700800" cy="42160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>
                  <a:lumMod val="95000"/>
                </a:schemeClr>
              </a:gs>
              <a:gs pos="83000">
                <a:schemeClr val="bg1">
                  <a:lumMod val="95000"/>
                </a:schemeClr>
              </a:gs>
              <a:gs pos="91602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77371-9EAA-F01B-B014-A6D3F5B3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7" y="33852"/>
            <a:ext cx="11201400" cy="110642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/>
                <a:ea typeface="Calibri Light"/>
                <a:cs typeface="Calibri Light"/>
              </a:rPr>
              <a:t>Sources</a:t>
            </a:r>
            <a:endParaRPr lang="en-US" sz="4000" b="1" dirty="0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C1C2-2B2D-2280-84ED-2CF278FB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4436" y="4283611"/>
            <a:ext cx="3247595" cy="93550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950" dirty="0">
                <a:ea typeface="+mn-lt"/>
                <a:cs typeface="+mn-lt"/>
                <a:hlinkClick r:id="rId3"/>
              </a:rPr>
              <a:t>https://mashable.com/article/maine-moveit-ransomware-attack#:~:text=In%20a%20new%20notice%20posted,group%20is%20behind%20the%20attack</a:t>
            </a:r>
            <a:r>
              <a:rPr lang="en-US" sz="950" dirty="0">
                <a:ea typeface="+mn-lt"/>
                <a:cs typeface="+mn-lt"/>
              </a:rPr>
              <a:t>. </a:t>
            </a:r>
          </a:p>
          <a:p>
            <a:r>
              <a:rPr lang="en-US" sz="950" dirty="0">
                <a:ea typeface="+mn-lt"/>
                <a:cs typeface="+mn-lt"/>
                <a:hlinkClick r:id="rId4"/>
              </a:rPr>
              <a:t>https://nypost.com/2023/11/13/business/icbc-chinas-biggest-bank-paid-ransom-lockbit-hackers/</a:t>
            </a:r>
            <a:r>
              <a:rPr lang="en-US" sz="950" dirty="0">
                <a:ea typeface="+mn-lt"/>
                <a:cs typeface="+mn-lt"/>
              </a:rPr>
              <a:t> </a:t>
            </a:r>
          </a:p>
          <a:p>
            <a:r>
              <a:rPr lang="en-US" sz="950" dirty="0">
                <a:ea typeface="+mn-lt"/>
                <a:cs typeface="+mn-lt"/>
                <a:hlinkClick r:id="rId5"/>
              </a:rPr>
              <a:t>https://thehackernews.com/2023/11/new-ransomware-group-emerges-with-hives.html</a:t>
            </a:r>
            <a:r>
              <a:rPr lang="en-US" sz="950" dirty="0">
                <a:ea typeface="+mn-lt"/>
                <a:cs typeface="+mn-lt"/>
              </a:rPr>
              <a:t> </a:t>
            </a:r>
          </a:p>
          <a:p>
            <a:r>
              <a:rPr lang="en-US" sz="950" dirty="0">
                <a:ea typeface="+mn-lt"/>
                <a:cs typeface="+mn-lt"/>
                <a:hlinkClick r:id="rId6"/>
              </a:rPr>
              <a:t>https://www.cisa.gov/news-events/cybersecurity-advisories/aa23-165a</a:t>
            </a:r>
            <a:r>
              <a:rPr lang="en-US" sz="950" dirty="0">
                <a:ea typeface="+mn-lt"/>
                <a:cs typeface="+mn-lt"/>
              </a:rPr>
              <a:t> </a:t>
            </a:r>
          </a:p>
          <a:p>
            <a:r>
              <a:rPr lang="en-US" sz="950" dirty="0">
                <a:ea typeface="Calibri"/>
                <a:cs typeface="Calibri"/>
                <a:hlinkClick r:id="rId7"/>
              </a:rPr>
              <a:t>https://www.bleepingcomputer.com/news/security/worlds-largest-commercial-bank-icbc-confirms-ransomware-attack/</a:t>
            </a:r>
            <a:r>
              <a:rPr lang="en-US" sz="950" dirty="0">
                <a:ea typeface="Calibri"/>
                <a:cs typeface="Calibri"/>
              </a:rPr>
              <a:t> </a:t>
            </a:r>
          </a:p>
          <a:p>
            <a:r>
              <a:rPr lang="en-US" sz="950" dirty="0">
                <a:ea typeface="Calibri"/>
                <a:cs typeface="Calibri"/>
                <a:hlinkClick r:id="rId6"/>
              </a:rPr>
              <a:t>https://www.cisa.gov/news-events/cybersecurity-advisories/aa23-165a</a:t>
            </a:r>
            <a:r>
              <a:rPr lang="en-US" sz="950" dirty="0">
                <a:ea typeface="Calibri"/>
                <a:cs typeface="Calibri"/>
              </a:rPr>
              <a:t> </a:t>
            </a:r>
          </a:p>
          <a:p>
            <a:r>
              <a:rPr lang="en-US" sz="950" dirty="0">
                <a:ea typeface="+mn-lt"/>
                <a:cs typeface="+mn-lt"/>
                <a:hlinkClick r:id="rId8"/>
              </a:rPr>
              <a:t>https://usa.kaspersky.com/resource-center/threats/lockbit-ransomware</a:t>
            </a:r>
            <a:r>
              <a:rPr lang="en-US" sz="950" dirty="0">
                <a:ea typeface="+mn-lt"/>
                <a:cs typeface="+mn-lt"/>
              </a:rPr>
              <a:t> </a:t>
            </a:r>
          </a:p>
          <a:p>
            <a:r>
              <a:rPr lang="en-US" sz="950" dirty="0">
                <a:ea typeface="+mn-lt"/>
                <a:cs typeface="+mn-lt"/>
                <a:hlinkClick r:id="rId9"/>
              </a:rPr>
              <a:t>https://us.norton.com/blog/privacy/password-statistics</a:t>
            </a:r>
            <a:r>
              <a:rPr lang="en-US" sz="950" dirty="0">
                <a:ea typeface="+mn-lt"/>
                <a:cs typeface="+mn-lt"/>
              </a:rPr>
              <a:t> </a:t>
            </a:r>
          </a:p>
          <a:p>
            <a:r>
              <a:rPr lang="en-US" sz="950" dirty="0">
                <a:ea typeface="+mn-lt"/>
                <a:cs typeface="+mn-lt"/>
                <a:hlinkClick r:id="rId10"/>
              </a:rPr>
              <a:t>https://denvergazette.com/news/jeffco-hacker-ransom/article_a2e3f094-802e-11ee-b96e-370956f36b22.html#:~:text=The%20hacker%20group%20SingularityMD%20threatened,The%20Denver%20Gazette%20has%20learned</a:t>
            </a:r>
            <a:r>
              <a:rPr lang="en-US" sz="950" dirty="0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endParaRPr lang="en-US" sz="1200" dirty="0">
              <a:ea typeface="Calibri"/>
              <a:cs typeface="Calibri"/>
            </a:endParaRPr>
          </a:p>
          <a:p>
            <a:endParaRPr lang="en-US" sz="1100" dirty="0">
              <a:ea typeface="Calibri"/>
              <a:cs typeface="Calibri"/>
            </a:endParaRPr>
          </a:p>
          <a:p>
            <a:endParaRPr lang="en-US" sz="1100" dirty="0">
              <a:ea typeface="Calibri"/>
              <a:cs typeface="Calibri"/>
            </a:endParaRPr>
          </a:p>
          <a:p>
            <a:endParaRPr lang="en-US" sz="1100" dirty="0">
              <a:ea typeface="Calibri"/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46E7F6-6F38-BF11-2430-A1493C79F180}"/>
              </a:ext>
            </a:extLst>
          </p:cNvPr>
          <p:cNvSpPr/>
          <p:nvPr/>
        </p:nvSpPr>
        <p:spPr>
          <a:xfrm>
            <a:off x="8442204" y="2260753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9629B5-43D0-61C7-059F-99B030D6FE26}"/>
              </a:ext>
            </a:extLst>
          </p:cNvPr>
          <p:cNvSpPr/>
          <p:nvPr/>
        </p:nvSpPr>
        <p:spPr>
          <a:xfrm>
            <a:off x="8442204" y="4010316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404334-D7CF-AE03-6705-ED13E7D75918}"/>
              </a:ext>
            </a:extLst>
          </p:cNvPr>
          <p:cNvSpPr/>
          <p:nvPr/>
        </p:nvSpPr>
        <p:spPr>
          <a:xfrm>
            <a:off x="8442204" y="5605021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</TotalTime>
  <Words>308</Words>
  <Application>Microsoft Office PowerPoint</Application>
  <PresentationFormat>Widescreen</PresentationFormat>
  <Paragraphs>50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Bodoni MT</vt:lpstr>
      <vt:lpstr>Calibri</vt:lpstr>
      <vt:lpstr>Calibri Light</vt:lpstr>
      <vt:lpstr>Calibri Light</vt:lpstr>
      <vt:lpstr>Comic Sans MS</vt:lpstr>
      <vt:lpstr>office theme</vt:lpstr>
      <vt:lpstr>Cyber Minutes Weekly </vt:lpstr>
      <vt:lpstr>LockBit</vt:lpstr>
      <vt:lpstr>Ran$omware</vt:lpstr>
      <vt:lpstr>PowerPoint Presentation</vt:lpstr>
      <vt:lpstr>PowerPoint Presentation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Montoya</dc:creator>
  <cp:lastModifiedBy>Jonathan Montoya</cp:lastModifiedBy>
  <cp:revision>3</cp:revision>
  <dcterms:created xsi:type="dcterms:W3CDTF">2023-11-06T00:01:32Z</dcterms:created>
  <dcterms:modified xsi:type="dcterms:W3CDTF">2023-11-15T20:31:55Z</dcterms:modified>
</cp:coreProperties>
</file>